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2B94E0D0-32FD-4F55-8FF9-E1F62839F3A5}"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6F2C283-9309-45F6-B3B1-8F87394582A9}"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B94E0D0-32FD-4F55-8FF9-E1F62839F3A5}"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6F2C283-9309-45F6-B3B1-8F87394582A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B94E0D0-32FD-4F55-8FF9-E1F62839F3A5}"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6F2C283-9309-45F6-B3B1-8F87394582A9}"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B94E0D0-32FD-4F55-8FF9-E1F62839F3A5}"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6F2C283-9309-45F6-B3B1-8F87394582A9}"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B94E0D0-32FD-4F55-8FF9-E1F62839F3A5}" type="datetimeFigureOut">
              <a:rPr lang="ar-IQ" smtClean="0"/>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6F2C283-9309-45F6-B3B1-8F87394582A9}"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2B94E0D0-32FD-4F55-8FF9-E1F62839F3A5}"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6F2C283-9309-45F6-B3B1-8F87394582A9}"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2B94E0D0-32FD-4F55-8FF9-E1F62839F3A5}" type="datetimeFigureOut">
              <a:rPr lang="ar-IQ" smtClean="0"/>
              <a:t>02/04/1440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6F2C283-9309-45F6-B3B1-8F87394582A9}"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2B94E0D0-32FD-4F55-8FF9-E1F62839F3A5}" type="datetimeFigureOut">
              <a:rPr lang="ar-IQ" smtClean="0"/>
              <a:t>02/04/1440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6F2C283-9309-45F6-B3B1-8F87394582A9}"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B94E0D0-32FD-4F55-8FF9-E1F62839F3A5}" type="datetimeFigureOut">
              <a:rPr lang="ar-IQ" smtClean="0"/>
              <a:t>02/04/1440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6F2C283-9309-45F6-B3B1-8F87394582A9}"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B94E0D0-32FD-4F55-8FF9-E1F62839F3A5}"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6F2C283-9309-45F6-B3B1-8F87394582A9}"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B94E0D0-32FD-4F55-8FF9-E1F62839F3A5}" type="datetimeFigureOut">
              <a:rPr lang="ar-IQ" smtClean="0"/>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6F2C283-9309-45F6-B3B1-8F87394582A9}"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B94E0D0-32FD-4F55-8FF9-E1F62839F3A5}" type="datetimeFigureOut">
              <a:rPr lang="ar-IQ" smtClean="0"/>
              <a:t>02/04/1440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6F2C283-9309-45F6-B3B1-8F87394582A9}"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42852"/>
            <a:ext cx="7772400" cy="1227137"/>
          </a:xfrm>
        </p:spPr>
        <p:txBody>
          <a:bodyPr>
            <a:noAutofit/>
          </a:bodyPr>
          <a:lstStyle/>
          <a:p>
            <a:pPr lvl="0"/>
            <a:r>
              <a:rPr lang="ar-SA" sz="3200" b="1" dirty="0"/>
              <a:t>المقابلة</a:t>
            </a:r>
            <a:r>
              <a:rPr lang="en-US" sz="3200" dirty="0"/>
              <a:t/>
            </a:r>
            <a:br>
              <a:rPr lang="en-US" sz="3200" dirty="0"/>
            </a:br>
            <a:r>
              <a:rPr lang="ar-SA" sz="3200" b="1" dirty="0" err="1"/>
              <a:t>اولا</a:t>
            </a:r>
            <a:r>
              <a:rPr lang="ar-SA" sz="3200" b="1" dirty="0"/>
              <a:t> : مفهوم المقابلة</a:t>
            </a:r>
            <a:r>
              <a:rPr lang="ar-SA" sz="3200" b="1" dirty="0" smtClean="0"/>
              <a:t>:</a:t>
            </a:r>
            <a:endParaRPr lang="ar-IQ" sz="3200" dirty="0"/>
          </a:p>
        </p:txBody>
      </p:sp>
      <p:sp>
        <p:nvSpPr>
          <p:cNvPr id="3" name="عنوان فرعي 2"/>
          <p:cNvSpPr>
            <a:spLocks noGrp="1"/>
          </p:cNvSpPr>
          <p:nvPr>
            <p:ph type="subTitle" idx="1"/>
          </p:nvPr>
        </p:nvSpPr>
        <p:spPr>
          <a:xfrm>
            <a:off x="500034" y="1428736"/>
            <a:ext cx="8072494" cy="4786346"/>
          </a:xfrm>
        </p:spPr>
        <p:txBody>
          <a:bodyPr>
            <a:normAutofit fontScale="85000" lnSpcReduction="20000"/>
          </a:bodyPr>
          <a:lstStyle/>
          <a:p>
            <a:pPr algn="just"/>
            <a:r>
              <a:rPr lang="ar-SA" dirty="0">
                <a:solidFill>
                  <a:schemeClr val="tx1"/>
                </a:solidFill>
              </a:rPr>
              <a:t>وهي من أدوات جمع البيانات ، التي تتم عن طريق (محادثة بين شخص مع أشخاص آخرين حول هدف محدد ، وليس مجرد الرغبة في المحادثة لذاتها).</a:t>
            </a:r>
            <a:endParaRPr lang="en-US" dirty="0">
              <a:solidFill>
                <a:schemeClr val="tx1"/>
              </a:solidFill>
            </a:endParaRPr>
          </a:p>
          <a:p>
            <a:pPr algn="just"/>
            <a:r>
              <a:rPr lang="ar-SA" dirty="0">
                <a:solidFill>
                  <a:schemeClr val="tx1"/>
                </a:solidFill>
              </a:rPr>
              <a:t>وتذكر كل من أخلاص محمد ومصطفى حسين نقلا عن (</a:t>
            </a:r>
            <a:r>
              <a:rPr lang="ar-SA" dirty="0" err="1">
                <a:solidFill>
                  <a:schemeClr val="tx1"/>
                </a:solidFill>
              </a:rPr>
              <a:t>انجلش</a:t>
            </a:r>
            <a:r>
              <a:rPr lang="ar-SA" dirty="0">
                <a:solidFill>
                  <a:schemeClr val="tx1"/>
                </a:solidFill>
              </a:rPr>
              <a:t>)</a:t>
            </a:r>
            <a:r>
              <a:rPr lang="ar-SA" baseline="30000" dirty="0">
                <a:solidFill>
                  <a:schemeClr val="tx1"/>
                </a:solidFill>
                <a:hlinkClick r:id=""/>
              </a:rPr>
              <a:t>(1)</a:t>
            </a:r>
            <a:r>
              <a:rPr lang="ar-SA" dirty="0">
                <a:solidFill>
                  <a:schemeClr val="tx1"/>
                </a:solidFill>
              </a:rPr>
              <a:t> (أن المقابلة عبارة عن محادثة موجهة يقوم </a:t>
            </a:r>
            <a:r>
              <a:rPr lang="ar-SA" dirty="0" err="1">
                <a:solidFill>
                  <a:schemeClr val="tx1"/>
                </a:solidFill>
              </a:rPr>
              <a:t>بها</a:t>
            </a:r>
            <a:r>
              <a:rPr lang="ar-SA" dirty="0">
                <a:solidFill>
                  <a:schemeClr val="tx1"/>
                </a:solidFill>
              </a:rPr>
              <a:t> شخص مع شخص أخر أو أشخاص آخرين ، هدفها استثارة أنواع معينة من المعلومات لاستغلالها في بحث علمي أو للاستعانة </a:t>
            </a:r>
            <a:r>
              <a:rPr lang="ar-SA" dirty="0" err="1">
                <a:solidFill>
                  <a:schemeClr val="tx1"/>
                </a:solidFill>
              </a:rPr>
              <a:t>بها</a:t>
            </a:r>
            <a:r>
              <a:rPr lang="ar-SA" dirty="0">
                <a:solidFill>
                  <a:schemeClr val="tx1"/>
                </a:solidFill>
              </a:rPr>
              <a:t> في التوجيه والتشخيص والعلاج).</a:t>
            </a:r>
            <a:endParaRPr lang="en-US" dirty="0">
              <a:solidFill>
                <a:schemeClr val="tx1"/>
              </a:solidFill>
            </a:endParaRPr>
          </a:p>
          <a:p>
            <a:pPr algn="just"/>
            <a:r>
              <a:rPr lang="ar-SA" dirty="0">
                <a:solidFill>
                  <a:schemeClr val="tx1"/>
                </a:solidFill>
              </a:rPr>
              <a:t>وهناك اختلاف بين المقابلة والاستبيان رغم إنهما من أدوات البحث ، والفرق بينهما هو في الاستبيان يتمثل بان المجيب هو الذي يدون إجاباته على أسئلة الاستبيان بينما في المقابلة الباحث يسجل إجابات الشخص الذي يقابله.</a:t>
            </a:r>
            <a:endParaRPr lang="en-US" dirty="0">
              <a:solidFill>
                <a:schemeClr val="tx1"/>
              </a:solidFill>
            </a:endParaRPr>
          </a:p>
          <a:p>
            <a:pPr algn="just"/>
            <a:r>
              <a:rPr lang="ar-SA" baseline="30000" dirty="0">
                <a:solidFill>
                  <a:schemeClr val="tx1"/>
                </a:solidFill>
                <a:hlinkClick r:id=""/>
              </a:rPr>
              <a:t>(1)</a:t>
            </a:r>
            <a:r>
              <a:rPr lang="ar-SA" dirty="0">
                <a:solidFill>
                  <a:schemeClr val="tx1"/>
                </a:solidFill>
              </a:rPr>
              <a:t> أخلاص محمد ومصطفى حسين</a:t>
            </a:r>
            <a:r>
              <a:rPr lang="ar-IQ" dirty="0">
                <a:solidFill>
                  <a:schemeClr val="tx1"/>
                </a:solidFill>
              </a:rPr>
              <a:t>: مصدر سبق ذكره ،2002 ،ص155.</a:t>
            </a:r>
            <a:endParaRPr lang="en-US" dirty="0">
              <a:solidFill>
                <a:schemeClr val="tx1"/>
              </a:solidFill>
            </a:endParaRPr>
          </a:p>
          <a:p>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fontScale="92500" lnSpcReduction="10000"/>
          </a:bodyPr>
          <a:lstStyle/>
          <a:p>
            <a:pPr lvl="0"/>
            <a:r>
              <a:rPr lang="ar-SA" b="1" dirty="0"/>
              <a:t>أجهزة التسجيل الآلية. </a:t>
            </a:r>
            <a:r>
              <a:rPr lang="ar-SA" dirty="0"/>
              <a:t>وتعتبر هذه الأجهزة أكثر دقة وثباتا من استمارة المقابلة ، ومن عيوبها ربما تؤدي إلى خوف المبحوث وتضفي على موقف المقابلة رهبة تمنعه من حرية التعبير عن رأيه بصراحة ووضوح. إضافة أن جهاز التسجيل لا يسجل تعبيرات الوجه والإيماءات وحركات الجسم التي يقوم </a:t>
            </a:r>
            <a:r>
              <a:rPr lang="ar-SA" dirty="0" err="1"/>
              <a:t>بها</a:t>
            </a:r>
            <a:r>
              <a:rPr lang="ar-SA" dirty="0"/>
              <a:t> المبحوث أثناء الإجابة على الأسئلة والتي تلعب دورا هاما في المقابلة وتحتاج إلى ملاحظة مباشرة من قبل القائم بالمقابلة. </a:t>
            </a:r>
            <a:endParaRPr lang="en-US" dirty="0"/>
          </a:p>
          <a:p>
            <a:pPr lvl="0"/>
            <a:r>
              <a:rPr lang="ar-SA" b="1" dirty="0"/>
              <a:t>إثبات صحة البيانات.</a:t>
            </a:r>
            <a:endParaRPr lang="en-US" dirty="0"/>
          </a:p>
          <a:p>
            <a:r>
              <a:rPr lang="ar-SA" dirty="0"/>
              <a:t>		من اجل ثبوت صحة البيانات الناتجة من المقابلة والتي يدليها المبحوث لابد من مقارنة البيانات مع مبحوثين آخرين ومع فحص العبارات المتناقضة ومقارنة الأرقام والتأكد من الأرقام المتناقضة.</a:t>
            </a:r>
            <a:endParaRPr lang="en-US" dirty="0"/>
          </a:p>
          <a:p>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62500" lnSpcReduction="20000"/>
          </a:bodyPr>
          <a:lstStyle/>
          <a:p>
            <a:r>
              <a:rPr lang="ar-SA" b="1" dirty="0"/>
              <a:t>خامسا : مزايا المقابلة :</a:t>
            </a:r>
            <a:endParaRPr lang="en-US" dirty="0"/>
          </a:p>
          <a:p>
            <a:pPr lvl="0"/>
            <a:r>
              <a:rPr lang="ar-SA" dirty="0"/>
              <a:t>أداة بحثية بسيطة لجمع البيانات من الأفراد الذين لا يجيدون القراء والكتابة ، وكذلك مع الأشخاص المتعلمين.</a:t>
            </a:r>
            <a:endParaRPr lang="en-US" dirty="0"/>
          </a:p>
          <a:p>
            <a:pPr lvl="0"/>
            <a:r>
              <a:rPr lang="ar-SA" dirty="0"/>
              <a:t>يمكن ملاحظة سلوك المبحوث وبالتالي تساعد الباحث في التعمق في فهم الظاهرة التي يدرسها.</a:t>
            </a:r>
            <a:endParaRPr lang="en-US" dirty="0"/>
          </a:p>
          <a:p>
            <a:pPr lvl="0"/>
            <a:r>
              <a:rPr lang="ar-SA" dirty="0"/>
              <a:t>تكون المعلومات الواردة عن طريق المقابلة أكثر تعبيرا عن الرأي الشخصي للمبحوث ،لأنه يدلي </a:t>
            </a:r>
            <a:r>
              <a:rPr lang="ar-SA" dirty="0" err="1"/>
              <a:t>بها</a:t>
            </a:r>
            <a:r>
              <a:rPr lang="ar-SA" dirty="0"/>
              <a:t> في مواجهة القائم بالمقابلة دون أن يتأثر بآراء غيره من الأفراد.</a:t>
            </a:r>
            <a:endParaRPr lang="en-US" dirty="0"/>
          </a:p>
          <a:p>
            <a:pPr lvl="0"/>
            <a:r>
              <a:rPr lang="ar-SA" dirty="0"/>
              <a:t>تتميز المقابلة بالمرونة فيمكن للقائم بالمقابلة أن يشرح للمبحوثين ما يتعلق بغموض بعض الأسئلة وتوضيح بعض المعاني.</a:t>
            </a:r>
            <a:endParaRPr lang="en-US" dirty="0"/>
          </a:p>
          <a:p>
            <a:pPr lvl="0"/>
            <a:r>
              <a:rPr lang="ar-SA" dirty="0"/>
              <a:t>تساعد القائم بالمقابلة في الحصول على إجابات لجميع الأسئلة التي يطرحها ،حيث بإمكانه مراجعة المبحوثين لاستكمال الإجابات الناقصة.</a:t>
            </a:r>
            <a:endParaRPr lang="en-US" dirty="0"/>
          </a:p>
          <a:p>
            <a:pPr lvl="0"/>
            <a:r>
              <a:rPr lang="ar-SA" dirty="0"/>
              <a:t>تتيح الفرصة للقائم بالمقابلة لإقناع المبحوثين بأهمية البحث وقيمته العلمية مما يضمن تعاونهم واستجابتهم للبحث.</a:t>
            </a:r>
            <a:endParaRPr lang="en-US" dirty="0"/>
          </a:p>
          <a:p>
            <a:r>
              <a:rPr lang="en-US" dirty="0"/>
              <a:t> </a:t>
            </a:r>
          </a:p>
          <a:p>
            <a:r>
              <a:rPr lang="ar-SA" b="1" dirty="0"/>
              <a:t>سادسا: عيوب المقابلة:</a:t>
            </a:r>
            <a:endParaRPr lang="en-US" dirty="0"/>
          </a:p>
          <a:p>
            <a:pPr lvl="0"/>
            <a:r>
              <a:rPr lang="ar-SA" dirty="0"/>
              <a:t>قد يرفض المبحوث على الإجابة على بعض الأسئلة الحساسة أو المحرجة خوفا من أن يصيبه ضرر من أي نوع إذا أجاب عليها.</a:t>
            </a:r>
            <a:endParaRPr lang="en-US" dirty="0"/>
          </a:p>
          <a:p>
            <a:pPr lvl="0"/>
            <a:r>
              <a:rPr lang="ar-SA" dirty="0"/>
              <a:t>يتكلف القائم بالمقابلة الكثير من الجهد والوقت والمال للحصول على البيانات المطلوبة من خلال التردد على المبحوثين.</a:t>
            </a:r>
            <a:endParaRPr lang="en-US" dirty="0"/>
          </a:p>
          <a:p>
            <a:pPr lvl="0"/>
            <a:r>
              <a:rPr lang="ar-SA" dirty="0"/>
              <a:t>قد يتعمد المبحوث تزييف الإجابات في الاتجاه الذي يعتقد انه يتفق مع اتجاه القائم بالمقابلة .</a:t>
            </a:r>
            <a:endParaRPr lang="en-US" dirty="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txBody>
          <a:bodyPr/>
          <a:lstStyle/>
          <a:p>
            <a:r>
              <a:rPr lang="ar-SA" b="1" dirty="0"/>
              <a:t>ثانيا: شروط المقابلة : </a:t>
            </a:r>
            <a:endParaRPr lang="en-US" dirty="0"/>
          </a:p>
          <a:p>
            <a:pPr lvl="0"/>
            <a:r>
              <a:rPr lang="ar-SA" dirty="0"/>
              <a:t>لها غرض محدد وواضح.</a:t>
            </a:r>
            <a:endParaRPr lang="en-US" dirty="0"/>
          </a:p>
          <a:p>
            <a:pPr lvl="0"/>
            <a:r>
              <a:rPr lang="ar-SA" dirty="0"/>
              <a:t>يتم فيها تبادل اللفظي بين القائم بالمقابلة والمبحوث، وما يرتبط بهذا التبادل من تفاعل ايجابي وتأثير على سلوك المبحوث وتعبيراته.</a:t>
            </a:r>
            <a:endParaRPr lang="en-US" dirty="0"/>
          </a:p>
          <a:p>
            <a:pPr lvl="0"/>
            <a:r>
              <a:rPr lang="ar-SA" dirty="0"/>
              <a:t>لابد من وجود مواجهة بين القائم بالمقابلة والمبحوث.</a:t>
            </a:r>
            <a:endParaRPr lang="en-US"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57166"/>
            <a:ext cx="8229600" cy="5768997"/>
          </a:xfrm>
        </p:spPr>
        <p:txBody>
          <a:bodyPr>
            <a:normAutofit fontScale="70000" lnSpcReduction="20000"/>
          </a:bodyPr>
          <a:lstStyle/>
          <a:p>
            <a:r>
              <a:rPr lang="ar-SA" b="1" dirty="0"/>
              <a:t>ثالثا : أنواع المقابلات:</a:t>
            </a:r>
            <a:endParaRPr lang="en-US" dirty="0"/>
          </a:p>
          <a:p>
            <a:r>
              <a:rPr lang="ar-SA" dirty="0"/>
              <a:t>		تقسم المقابلات من حيث شكلها والموضع التي تم فيها المقابلة إلى :</a:t>
            </a:r>
            <a:endParaRPr lang="en-US" dirty="0"/>
          </a:p>
          <a:p>
            <a:pPr lvl="0"/>
            <a:r>
              <a:rPr lang="ar-SA" b="1" dirty="0"/>
              <a:t>المقابلة حسب الغرض منها.</a:t>
            </a:r>
            <a:endParaRPr lang="en-US" dirty="0"/>
          </a:p>
          <a:p>
            <a:pPr lvl="0"/>
            <a:r>
              <a:rPr lang="ar-SA" b="1" dirty="0"/>
              <a:t>المقابلة حسب عدد المبحوثين.</a:t>
            </a:r>
            <a:endParaRPr lang="en-US" dirty="0"/>
          </a:p>
          <a:p>
            <a:pPr lvl="0"/>
            <a:r>
              <a:rPr lang="ar-SA" b="1" dirty="0"/>
              <a:t>المقابلة حسب درجة التقنين.</a:t>
            </a:r>
            <a:endParaRPr lang="en-US" dirty="0"/>
          </a:p>
          <a:p>
            <a:r>
              <a:rPr lang="ar-SA" b="1" dirty="0"/>
              <a:t> </a:t>
            </a:r>
            <a:endParaRPr lang="en-US" dirty="0"/>
          </a:p>
          <a:p>
            <a:pPr lvl="0"/>
            <a:r>
              <a:rPr lang="ar-SA" b="1" dirty="0"/>
              <a:t>المقابلة حسب الغرض منها.</a:t>
            </a:r>
            <a:endParaRPr lang="en-US" dirty="0"/>
          </a:p>
          <a:p>
            <a:r>
              <a:rPr lang="ar-SA" dirty="0"/>
              <a:t>تعتبر المقابلة وسيلة وأداة لجمع البيانات ، وتوفير الحقائق لغرض البحث ، إضافة إلى التشخيص والعلاج ولهذا فان المقابلة حتى تحقق هذا الغرض المهم للبحث فأنها  تهدف إلى:  </a:t>
            </a:r>
            <a:endParaRPr lang="en-US" dirty="0"/>
          </a:p>
          <a:p>
            <a:r>
              <a:rPr lang="en-US" dirty="0"/>
              <a:t> </a:t>
            </a:r>
          </a:p>
          <a:p>
            <a:pPr lvl="0"/>
            <a:r>
              <a:rPr lang="ar-SA" b="1" dirty="0"/>
              <a:t>المقابلة لجمع البيانات:</a:t>
            </a:r>
            <a:endParaRPr lang="en-US" dirty="0"/>
          </a:p>
          <a:p>
            <a:r>
              <a:rPr lang="ar-SA" dirty="0"/>
              <a:t>وهي وسيلة لجمع البيانات المهمة للبحث وخصوصا عندما تتعلق بمشاعر الأفراد ودوافعهم واتجاهاتهم وعقائدهم وقيمهم .</a:t>
            </a:r>
            <a:endParaRPr lang="en-US" dirty="0"/>
          </a:p>
          <a:p>
            <a:r>
              <a:rPr lang="ar-SA" dirty="0"/>
              <a:t>كما تعتبر هذه المقابلة مهمة في التجارب الاستطلاعية لجمع العوامل والمؤثرات المحيطة بالمشكلة.</a:t>
            </a:r>
            <a:endParaRPr lang="en-US" dirty="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fontScale="92500" lnSpcReduction="20000"/>
          </a:bodyPr>
          <a:lstStyle/>
          <a:p>
            <a:pPr lvl="0"/>
            <a:r>
              <a:rPr lang="ar-SA" b="1" dirty="0"/>
              <a:t>المقابلة التشخيصية:</a:t>
            </a:r>
            <a:endParaRPr lang="en-US" dirty="0"/>
          </a:p>
          <a:p>
            <a:r>
              <a:rPr lang="ar-SA" dirty="0"/>
              <a:t>وتجري هذه المقابلة مع الأشخاص في حالة أنهم يعانون من المشاكل النفسية والاجتماعية وغيرها من المشاكل ذات التأثير الحيوي على الفرد.</a:t>
            </a:r>
            <a:endParaRPr lang="en-US" dirty="0"/>
          </a:p>
          <a:p>
            <a:r>
              <a:rPr lang="ar-SA" dirty="0"/>
              <a:t> 	أي تهدف إلى التعرف على جميع المتغيرات المؤثرة في المشكلة التي يعاني منها المبحوث.</a:t>
            </a:r>
            <a:endParaRPr lang="en-US" dirty="0"/>
          </a:p>
          <a:p>
            <a:pPr>
              <a:buNone/>
            </a:pPr>
            <a:endParaRPr lang="en-US" dirty="0"/>
          </a:p>
          <a:p>
            <a:pPr lvl="0"/>
            <a:r>
              <a:rPr lang="ar-SA" b="1" dirty="0"/>
              <a:t>المقابلة العلاجية .</a:t>
            </a:r>
            <a:endParaRPr lang="en-US" dirty="0"/>
          </a:p>
          <a:p>
            <a:r>
              <a:rPr lang="ar-SA" dirty="0"/>
              <a:t>وهي تتم بهدف رسم خطة العلاج للمبحوث ، ومساعدته في فهم نفسه نحو الأفضل وتخفيف التوتر والقلق لديه.</a:t>
            </a:r>
            <a:endParaRPr lang="en-US" dirty="0"/>
          </a:p>
          <a:p>
            <a:r>
              <a:rPr lang="ar-SA" dirty="0"/>
              <a:t>ويتم ذلك من خلال التغلب على الأسباب المؤدية لذلك وتحسين النواحي الانفعالية.</a:t>
            </a:r>
            <a:endParaRPr lang="en-US" dirty="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57166"/>
            <a:ext cx="8229600" cy="5768997"/>
          </a:xfrm>
        </p:spPr>
        <p:txBody>
          <a:bodyPr>
            <a:normAutofit fontScale="62500" lnSpcReduction="20000"/>
          </a:bodyPr>
          <a:lstStyle/>
          <a:p>
            <a:pPr lvl="0"/>
            <a:r>
              <a:rPr lang="ar-SA" b="1" dirty="0"/>
              <a:t>المقابلة حسب عدد المبحوثين.</a:t>
            </a:r>
            <a:endParaRPr lang="en-US" dirty="0"/>
          </a:p>
          <a:p>
            <a:r>
              <a:rPr lang="ar-SA" dirty="0"/>
              <a:t>وتنقسم إلى :</a:t>
            </a:r>
            <a:endParaRPr lang="en-US" dirty="0"/>
          </a:p>
          <a:p>
            <a:r>
              <a:rPr lang="ar-SA" dirty="0"/>
              <a:t> </a:t>
            </a:r>
            <a:endParaRPr lang="en-US" dirty="0"/>
          </a:p>
          <a:p>
            <a:pPr lvl="0"/>
            <a:r>
              <a:rPr lang="ar-SA" b="1" dirty="0"/>
              <a:t>المقابلة الفردية</a:t>
            </a:r>
            <a:endParaRPr lang="en-US" dirty="0"/>
          </a:p>
          <a:p>
            <a:r>
              <a:rPr lang="ar-SA" dirty="0"/>
              <a:t>		وتستخدم في البحوث النفسية والاجتماعية ، أي تتم لغرض التعرف على  المشكلات التي يعاني منها المبحوث .</a:t>
            </a:r>
            <a:endParaRPr lang="en-US" dirty="0"/>
          </a:p>
          <a:p>
            <a:r>
              <a:rPr lang="ar-SA" dirty="0"/>
              <a:t>		وتكون هذه المقابلة بصورة فردية لكي تتيح الحرية للمبحوث في التعبير عن نفسه تعبيرا صادقا ، غير أن عيوبها تتطلب الوقت والجهد والمال.</a:t>
            </a:r>
            <a:endParaRPr lang="en-US" dirty="0"/>
          </a:p>
          <a:p>
            <a:r>
              <a:rPr lang="ar-SA" dirty="0"/>
              <a:t> </a:t>
            </a:r>
            <a:endParaRPr lang="en-US" dirty="0"/>
          </a:p>
          <a:p>
            <a:pPr lvl="0"/>
            <a:r>
              <a:rPr lang="ar-SA" b="1" dirty="0"/>
              <a:t>المقابلة الجماعية</a:t>
            </a:r>
            <a:endParaRPr lang="en-US" dirty="0"/>
          </a:p>
          <a:p>
            <a:r>
              <a:rPr lang="ar-SA" dirty="0"/>
              <a:t>		وهي تكون بين القائم بالمقابلة وعدد من المبحوثين في مكان واحد وفي نفس الوقت ، لان اجتماع عدد من المبحوثين ذوي خلفيات مشتركة أو مختلفة يساعدهم على تبادل الخبرات والآراء، وكذلك تساعد بعضهم البعض على تذكر المعلومات أو مراجعتها ،إضافة إلى توفير الفرصة للاشتراك في المناقشات الجماعية والتعبير عن أرائهم .</a:t>
            </a:r>
            <a:endParaRPr lang="en-US" dirty="0"/>
          </a:p>
          <a:p>
            <a:r>
              <a:rPr lang="ar-SA" dirty="0"/>
              <a:t>		ويتطلب هذا النوع من المقابلة تجانس المبحوثين من حيث العمر والجنس والمستوى الاجتماعي أو الثقافي أو أي متغير يؤثر على نتائج المقابلة .</a:t>
            </a:r>
            <a:endParaRPr lang="en-US" dirty="0"/>
          </a:p>
          <a:p>
            <a:r>
              <a:rPr lang="ar-SA" dirty="0"/>
              <a:t>		ومن عيوب هذه المقابلة ربما هناك بعض المبحوثين يخجلون من التعبير عن أنفسهم أمام الجماعة.</a:t>
            </a:r>
            <a:endParaRPr lang="en-US" dirty="0"/>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55000" lnSpcReduction="20000"/>
          </a:bodyPr>
          <a:lstStyle/>
          <a:p>
            <a:pPr lvl="0"/>
            <a:r>
              <a:rPr lang="ar-SA" b="1" dirty="0"/>
              <a:t>المقابلة حسب درجة التقنين.</a:t>
            </a:r>
            <a:endParaRPr lang="en-US" dirty="0"/>
          </a:p>
          <a:p>
            <a:r>
              <a:rPr lang="ar-SA" dirty="0"/>
              <a:t>وتقسم هذه المقابلة إلى :</a:t>
            </a:r>
            <a:endParaRPr lang="en-US" dirty="0"/>
          </a:p>
          <a:p>
            <a:r>
              <a:rPr lang="ar-SA" dirty="0"/>
              <a:t> </a:t>
            </a:r>
            <a:endParaRPr lang="en-US" dirty="0"/>
          </a:p>
          <a:p>
            <a:pPr lvl="0"/>
            <a:r>
              <a:rPr lang="ar-SA" b="1" dirty="0"/>
              <a:t>المقابلة المقننة:</a:t>
            </a:r>
            <a:endParaRPr lang="en-US" dirty="0"/>
          </a:p>
          <a:p>
            <a:r>
              <a:rPr lang="ar-SA" dirty="0"/>
              <a:t>		وهي المقابلة المحددة بصورة دقيقة من حيث عدد الأسئلة الموجهة للمبحوثين وترتيبها ونوعها ، وتكون موجهة بصورة موحدة لجميع المبحوثين من الأسلوب والترتيب.</a:t>
            </a:r>
            <a:endParaRPr lang="en-US" dirty="0"/>
          </a:p>
          <a:p>
            <a:r>
              <a:rPr lang="en-US" dirty="0"/>
              <a:t> </a:t>
            </a:r>
          </a:p>
          <a:p>
            <a:pPr lvl="0"/>
            <a:r>
              <a:rPr lang="ar-SA" b="1" dirty="0"/>
              <a:t>المقابلة غير المقننة:</a:t>
            </a:r>
            <a:endParaRPr lang="en-US" dirty="0"/>
          </a:p>
          <a:p>
            <a:r>
              <a:rPr lang="ar-SA" dirty="0"/>
              <a:t>		وهي المقابلة تتميز بالمرونة ، وتحتاج إلى باحث يتمتع بالمهارة الفائقة لكي يتمكن من تحليل نتائج مقابلاته ومقارنتها.</a:t>
            </a:r>
            <a:endParaRPr lang="en-US" dirty="0"/>
          </a:p>
          <a:p>
            <a:r>
              <a:rPr lang="ar-SA" dirty="0"/>
              <a:t>		وتمكن هذه المقابلة للقائم </a:t>
            </a:r>
            <a:r>
              <a:rPr lang="ar-SA" dirty="0" err="1"/>
              <a:t>بها</a:t>
            </a:r>
            <a:r>
              <a:rPr lang="ar-SA" dirty="0"/>
              <a:t> بالتعمق في الحصول على المعلومات المتعلقة بالمبحوث والموقف المحيط </a:t>
            </a:r>
            <a:r>
              <a:rPr lang="ar-SA" dirty="0" err="1"/>
              <a:t>به</a:t>
            </a:r>
            <a:r>
              <a:rPr lang="ar-SA" dirty="0"/>
              <a:t>، كما تسمح للمبحوث بالتعبير عن نفسه تعبيرا حرا تلقائيا.</a:t>
            </a:r>
            <a:endParaRPr lang="en-US" dirty="0"/>
          </a:p>
          <a:p>
            <a:r>
              <a:rPr lang="ar-SA" dirty="0"/>
              <a:t> </a:t>
            </a:r>
            <a:endParaRPr lang="en-US" dirty="0"/>
          </a:p>
          <a:p>
            <a:r>
              <a:rPr lang="ar-SA" b="1" dirty="0"/>
              <a:t>رابعا: خطوات إجراء المقابلة:</a:t>
            </a:r>
            <a:endParaRPr lang="en-US" dirty="0"/>
          </a:p>
          <a:p>
            <a:pPr lvl="0"/>
            <a:r>
              <a:rPr lang="ar-SA" b="1" dirty="0"/>
              <a:t>تحديد أفراد المقابلة(المبحوثين).</a:t>
            </a:r>
            <a:endParaRPr lang="en-US" dirty="0"/>
          </a:p>
          <a:p>
            <a:pPr lvl="0"/>
            <a:r>
              <a:rPr lang="ar-SA" b="1" dirty="0"/>
              <a:t>تهيئة ألجوء المناسب للمقابلة.</a:t>
            </a:r>
            <a:endParaRPr lang="en-US" dirty="0"/>
          </a:p>
          <a:p>
            <a:pPr lvl="0"/>
            <a:r>
              <a:rPr lang="ar-SA" b="1" dirty="0"/>
              <a:t>توجيه الأسئلة.</a:t>
            </a:r>
            <a:endParaRPr lang="en-US" dirty="0"/>
          </a:p>
          <a:p>
            <a:pPr lvl="0"/>
            <a:r>
              <a:rPr lang="ar-SA" b="1" dirty="0"/>
              <a:t>الحصول على الإجابة.</a:t>
            </a:r>
            <a:endParaRPr lang="en-US" dirty="0"/>
          </a:p>
          <a:p>
            <a:pPr lvl="0"/>
            <a:r>
              <a:rPr lang="ar-SA" b="1" dirty="0"/>
              <a:t>تسجيل المقابلة.</a:t>
            </a:r>
            <a:endParaRPr lang="en-US" dirty="0"/>
          </a:p>
          <a:p>
            <a:pPr lvl="0"/>
            <a:r>
              <a:rPr lang="ar-SA" b="1" dirty="0"/>
              <a:t>إثبات صحة البيانات.</a:t>
            </a:r>
            <a:endParaRPr lang="en-US" dirty="0"/>
          </a:p>
          <a:p>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txBody>
          <a:bodyPr>
            <a:normAutofit fontScale="70000" lnSpcReduction="20000"/>
          </a:bodyPr>
          <a:lstStyle/>
          <a:p>
            <a:pPr lvl="0"/>
            <a:r>
              <a:rPr lang="ar-SA" b="1" dirty="0"/>
              <a:t>تحديد أفراد المقابلة(المبحوثين):</a:t>
            </a:r>
            <a:endParaRPr lang="en-US" dirty="0"/>
          </a:p>
          <a:p>
            <a:r>
              <a:rPr lang="ar-SA" dirty="0"/>
              <a:t>		من شروط نجاح المقابلة هو العناية والحرص الشديد في اختيار وانتقاء أفراد المقابلة ، إذ يجب أن تتوفر فيهم صفات وخصائص المجتمع الأصلي .</a:t>
            </a:r>
            <a:endParaRPr lang="en-US" dirty="0"/>
          </a:p>
          <a:p>
            <a:r>
              <a:rPr lang="ar-SA" dirty="0"/>
              <a:t> 		والباحث يبذل جهدا للوصول إلى حقائق ومعلومات المتعلقة بالظاهرة قيد الدراسة ولذلك يتطلب أن يحدد من هم الأفراد الذين لديهم تلك الحقائق والمعلومات ولديهم الاستعداد للتعاون مع الباحث .</a:t>
            </a:r>
            <a:endParaRPr lang="en-US" dirty="0"/>
          </a:p>
          <a:p>
            <a:r>
              <a:rPr lang="ar-SA" dirty="0"/>
              <a:t>		كما أن تحديد عدد أفراد العينة متوقف على الحقائق والمعلومات الكاملة التي يحتاجها الباحث ، وكذلك تكون كافية لتمثيل مجتمع البحث.</a:t>
            </a:r>
            <a:endParaRPr lang="en-US" dirty="0"/>
          </a:p>
          <a:p>
            <a:r>
              <a:rPr lang="en-US" dirty="0"/>
              <a:t> </a:t>
            </a:r>
          </a:p>
          <a:p>
            <a:pPr lvl="0"/>
            <a:r>
              <a:rPr lang="ar-SA" b="1" dirty="0"/>
              <a:t>تهيئة ألجوء المناسب للمقابلة:</a:t>
            </a:r>
            <a:endParaRPr lang="en-US" dirty="0"/>
          </a:p>
          <a:p>
            <a:r>
              <a:rPr lang="ar-SA" dirty="0"/>
              <a:t>		على القائم في المقابلة تخصيص الوقت المناسب وتهيئة المكان والظروف المناسبة .</a:t>
            </a:r>
            <a:endParaRPr lang="en-US" dirty="0"/>
          </a:p>
          <a:p>
            <a:r>
              <a:rPr lang="ar-SA" dirty="0"/>
              <a:t>		وفي حالة وجود ما يعيق أجواء المقبلة هنا يتطلب من الباحث تغير تلك الأجواء، بحيث يوفر الراحة والهدوء والاطمئنان النفسي للمبحوث ،كما يجب تكوين علاقة صداقة وثقة متبادلة ،وبذلك يكسب تعاون المبحوث حتى نهاية المقابلة.</a:t>
            </a:r>
            <a:endParaRPr lang="en-US" dirty="0"/>
          </a:p>
          <a:p>
            <a:r>
              <a:rPr lang="ar-SA" dirty="0"/>
              <a:t>		كما يجب مراعاة أن يكون جو المقابلة فيه تقبل من المبحوث وعدم الكلفة ، مع تخصيص الوقت الكافي لها ، وجعل المبحوث متفرغ لهذه المقابلة وعدم إجهاده ، لكي لا يؤدي إلى ظهور التوتر النفسي والعمل على تحرره من الخوف والقلق.</a:t>
            </a:r>
            <a:endParaRPr lang="en-US" dirty="0"/>
          </a:p>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85000" lnSpcReduction="10000"/>
          </a:bodyPr>
          <a:lstStyle/>
          <a:p>
            <a:pPr lvl="0"/>
            <a:r>
              <a:rPr lang="ar-SA" b="1" dirty="0"/>
              <a:t>توجيه الأسئلة.</a:t>
            </a:r>
            <a:endParaRPr lang="en-US" dirty="0"/>
          </a:p>
          <a:p>
            <a:r>
              <a:rPr lang="ar-SA" dirty="0"/>
              <a:t>		الباحث المتدرب ولديه ممارسة سابقة يكون قادر على توجيه الأسئلة للحصول على بيانات </a:t>
            </a:r>
            <a:r>
              <a:rPr lang="ar-SA" dirty="0" err="1"/>
              <a:t>موثوقة</a:t>
            </a:r>
            <a:r>
              <a:rPr lang="ar-SA" dirty="0"/>
              <a:t> في صحتها . ولذلك يجب أن يكون الباحث حذرا في طريقة توجيه الأسئلة للمبحوث ، مثلا لا يبدأ بتوجيه الأسئلة الأكثر تخصصا لأنها قد تثير الخوف والرفض في الإجابة ،لذا يجب البدء بالأسئلة العامة والتي تثير اهتمام المبحوث ،يليها أسئلة ذات صلة بموضوع البحث ، ثم أسئلة أكثر تخصصا أي التدرج في الأسئلة مع تدرج العلاقة الودية بينهما.</a:t>
            </a:r>
            <a:endParaRPr lang="en-US" dirty="0"/>
          </a:p>
          <a:p>
            <a:r>
              <a:rPr lang="ar-SA" dirty="0"/>
              <a:t>		ويكون توجيه الأسئلة بطريقة المناقشة والحوار المتبادل مع مراعاة أن لا تكون بشكل أسلوب التحقيق، مع أعطاء فرصة للمبحوث لتقديم وجهة نظره بحرية تامة وعدم طلب منه الإسراع في الإجابة.</a:t>
            </a:r>
            <a:endParaRPr lang="en-US" dirty="0"/>
          </a:p>
          <a:p>
            <a:r>
              <a:rPr lang="ar-SA" dirty="0"/>
              <a:t>		كذلك عدم توجيه أكثر من سؤال واحد في وقت واحد للمبحوث حتى يتمكن من تنظيم أفكاره وإجاباته على نحو جيد .</a:t>
            </a:r>
            <a:endParaRPr lang="en-US" dirty="0"/>
          </a:p>
          <a:p>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42852"/>
            <a:ext cx="8229600" cy="5983311"/>
          </a:xfrm>
        </p:spPr>
        <p:txBody>
          <a:bodyPr>
            <a:normAutofit fontScale="70000" lnSpcReduction="20000"/>
          </a:bodyPr>
          <a:lstStyle/>
          <a:p>
            <a:pPr lvl="0"/>
            <a:r>
              <a:rPr lang="ar-SA" b="1" dirty="0"/>
              <a:t>الحصول على الإجابة.</a:t>
            </a:r>
            <a:endParaRPr lang="en-US" dirty="0"/>
          </a:p>
          <a:p>
            <a:r>
              <a:rPr lang="ar-SA" dirty="0"/>
              <a:t>		من الأمور الناجحة في المقابلة هي الحصول على جميع الإجابات للأسئلة المطروحة للمبحوث ، وإذا اكتشف انه هناك بعض الأسئلة لم تتم الإجابة عليها فعليه أن يحاول استكمالها حتى يحصل على بيانات وافية ودقيقة للظاهرة </a:t>
            </a:r>
            <a:r>
              <a:rPr lang="ar-SA" dirty="0" err="1"/>
              <a:t>المقاسة</a:t>
            </a:r>
            <a:r>
              <a:rPr lang="ar-SA" dirty="0"/>
              <a:t> والمدروسة.</a:t>
            </a:r>
            <a:endParaRPr lang="en-US" dirty="0"/>
          </a:p>
          <a:p>
            <a:r>
              <a:rPr lang="ar-SA" dirty="0"/>
              <a:t>		كما يجب على القائم بالمقابلة الإصغاء لكل ما يذكره مع أعطاء للمبحوث الفرصة الكاملة للتعبير عن أرائه بكل حرية ووضوح دون أن يخرج عن موضوع البحث.</a:t>
            </a:r>
            <a:endParaRPr lang="en-US" dirty="0"/>
          </a:p>
          <a:p>
            <a:r>
              <a:rPr lang="ar-SA" dirty="0"/>
              <a:t> </a:t>
            </a:r>
            <a:endParaRPr lang="en-US" dirty="0"/>
          </a:p>
          <a:p>
            <a:pPr lvl="0"/>
            <a:r>
              <a:rPr lang="ar-SA" b="1" dirty="0"/>
              <a:t>تسجيل المقابلة.</a:t>
            </a:r>
            <a:endParaRPr lang="en-US" dirty="0"/>
          </a:p>
          <a:p>
            <a:r>
              <a:rPr lang="ar-SA" dirty="0"/>
              <a:t>		من الأمور المهمة في استخدام أداة المقابلة ونجاحها هي تسجيل الإجابات وقت سماعها لان من عيوب المقابلة في بعض الأحيان هي نسيان الكثير من المعلومات وتشويه الكثير من الحقائق ، ويجب </a:t>
            </a:r>
            <a:r>
              <a:rPr lang="ar-SA" dirty="0" err="1"/>
              <a:t>ان</a:t>
            </a:r>
            <a:r>
              <a:rPr lang="ar-SA" dirty="0"/>
              <a:t> يكون المبحوث على علم بتلك العملية .</a:t>
            </a:r>
            <a:endParaRPr lang="en-US" dirty="0"/>
          </a:p>
          <a:p>
            <a:r>
              <a:rPr lang="ar-SA" dirty="0"/>
              <a:t>		ومن الوسائل المساعدة في تسجيل المقابلة والبيانات منها :</a:t>
            </a:r>
            <a:endParaRPr lang="en-US" dirty="0"/>
          </a:p>
          <a:p>
            <a:pPr lvl="0"/>
            <a:r>
              <a:rPr lang="ar-SA" b="1" dirty="0"/>
              <a:t>استمارة المقابلة:</a:t>
            </a:r>
            <a:r>
              <a:rPr lang="ar-SA" dirty="0"/>
              <a:t> كلما تم استخدام استمارة مقننة ذات إجابات محددة كلما كان تسجيل الإجابات سهلا . إما إذا كانت المقابلة غير مقننة فيجب تسجيل كل ما يقوله المبحوث حرفيا ، ولا ينبغي أن يتم تعديل اللغة أو حذف ما فيها من ألفاظ عامية أو غير عامية لان مثل هذه الخصائص تتخذ أساسا لدراسة اتجاهات الفرد وخصائصه الشخصية.</a:t>
            </a:r>
            <a:endParaRPr lang="en-US" dirty="0"/>
          </a:p>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424</Words>
  <Application>Microsoft Office PowerPoint</Application>
  <PresentationFormat>عرض على الشاشة (3:4)‏</PresentationFormat>
  <Paragraphs>92</Paragraphs>
  <Slides>11</Slides>
  <Notes>0</Notes>
  <HiddenSlides>0</HiddenSlides>
  <MMClips>0</MMClips>
  <ScaleCrop>false</ScaleCrop>
  <HeadingPairs>
    <vt:vector size="4" baseType="variant">
      <vt:variant>
        <vt:lpstr>سمة</vt:lpstr>
      </vt:variant>
      <vt:variant>
        <vt:i4>1</vt:i4>
      </vt:variant>
      <vt:variant>
        <vt:lpstr>عناوين الشرائح</vt:lpstr>
      </vt:variant>
      <vt:variant>
        <vt:i4>11</vt:i4>
      </vt:variant>
    </vt:vector>
  </HeadingPairs>
  <TitlesOfParts>
    <vt:vector size="12" baseType="lpstr">
      <vt:lpstr>سمة Office</vt:lpstr>
      <vt:lpstr>المقابلة اولا : مفهوم المقابلة:</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المقابلة اولا : مفهوم المقابلة:</dc:title>
  <dc:creator>KING</dc:creator>
  <cp:lastModifiedBy>KING</cp:lastModifiedBy>
  <cp:revision>1</cp:revision>
  <dcterms:created xsi:type="dcterms:W3CDTF">2018-12-10T17:25:12Z</dcterms:created>
  <dcterms:modified xsi:type="dcterms:W3CDTF">2018-12-10T17:32:16Z</dcterms:modified>
</cp:coreProperties>
</file>